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6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600000000000000"/>
      <p:regular r:id="rId26"/>
    </p:embeddedFont>
    <p:embeddedFont>
      <p:font typeface="Open Sauce SemiBold" charset="1" panose="00000700000000000000"/>
      <p:regular r:id="rId27"/>
    </p:embeddedFont>
    <p:embeddedFont>
      <p:font typeface="Open Sauce SemiBold Bold" charset="1" panose="00000A00000000000000"/>
      <p:regular r:id="rId28"/>
    </p:embeddedFont>
    <p:embeddedFont>
      <p:font typeface="Open Sauce SemiBold Italics" charset="1" panose="00000700000000000000"/>
      <p:regular r:id="rId29"/>
    </p:embeddedFont>
    <p:embeddedFont>
      <p:font typeface="Open Sauce SemiBold Bold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Overview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Why  we went with this idea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7671525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666503" y="4874860"/>
            <a:ext cx="10954993" cy="368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 LUYOLO MBATHA</a:t>
            </a:r>
          </a:p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&amp; </a:t>
            </a:r>
          </a:p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NHLANHLA LANGA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2063" y="3048143"/>
            <a:ext cx="10023874" cy="118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232">
                <a:solidFill>
                  <a:srgbClr val="FDFDFD"/>
                </a:solidFill>
                <a:latin typeface="Open Sans"/>
              </a:rPr>
              <a:t>UNNAMED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146592" y="-2430798"/>
            <a:ext cx="5482085" cy="5482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03837" y="2612061"/>
            <a:ext cx="6755463" cy="6426809"/>
            <a:chOff x="0" y="0"/>
            <a:chExt cx="9007284" cy="85690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26689" y="8175366"/>
              <a:ext cx="88538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41536" y="8175366"/>
              <a:ext cx="88538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356382" y="8175366"/>
              <a:ext cx="88538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71229" y="8175366"/>
              <a:ext cx="88538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86075" y="8175366"/>
              <a:ext cx="88538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90860" y="182569"/>
              <a:ext cx="8416424" cy="7865995"/>
              <a:chOff x="0" y="0"/>
              <a:chExt cx="11006841" cy="10287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20510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41084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61658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82232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102806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44624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117823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15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691022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379" y="6264221"/>
              <a:ext cx="258103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7379" y="7837420"/>
              <a:ext cx="258103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590860" y="182569"/>
              <a:ext cx="8416424" cy="7865995"/>
              <a:chOff x="0" y="0"/>
              <a:chExt cx="11006841" cy="10287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10287000"/>
                <a:ext cx="661822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661822">
                    <a:moveTo>
                      <a:pt x="0" y="0"/>
                    </a:moveTo>
                    <a:lnTo>
                      <a:pt x="0" y="0"/>
                    </a:lnTo>
                    <a:lnTo>
                      <a:pt x="661822" y="0"/>
                    </a:lnTo>
                    <a:lnTo>
                      <a:pt x="661822" y="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2242644" y="6988810"/>
                <a:ext cx="661822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61822">
                    <a:moveTo>
                      <a:pt x="0" y="3298190"/>
                    </a:moveTo>
                    <a:lnTo>
                      <a:pt x="0" y="52945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5"/>
                    </a:cubicBezTo>
                    <a:lnTo>
                      <a:pt x="661822" y="329819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485288" y="4108450"/>
                <a:ext cx="661822" cy="6178550"/>
              </a:xfrm>
              <a:custGeom>
                <a:avLst/>
                <a:gdLst/>
                <a:ahLst/>
                <a:cxnLst/>
                <a:rect r="r" b="b" t="t" l="l"/>
                <a:pathLst>
                  <a:path h="6178550" w="661822">
                    <a:moveTo>
                      <a:pt x="0" y="617855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617855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6727932" y="2874010"/>
                <a:ext cx="661822" cy="7412990"/>
              </a:xfrm>
              <a:custGeom>
                <a:avLst/>
                <a:gdLst/>
                <a:ahLst/>
                <a:cxnLst/>
                <a:rect r="r" b="b" t="t" l="l"/>
                <a:pathLst>
                  <a:path h="7412990" w="661822">
                    <a:moveTo>
                      <a:pt x="0" y="741299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741299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970576" y="1228090"/>
                <a:ext cx="661822" cy="9058910"/>
              </a:xfrm>
              <a:custGeom>
                <a:avLst/>
                <a:gdLst/>
                <a:ahLst/>
                <a:cxnLst/>
                <a:rect r="r" b="b" t="t" l="l"/>
                <a:pathLst>
                  <a:path h="9058910" w="661822">
                    <a:moveTo>
                      <a:pt x="0" y="9058910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905891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687222" y="8216900"/>
                <a:ext cx="661822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61822">
                    <a:moveTo>
                      <a:pt x="0" y="207010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20701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2929866" y="6988810"/>
                <a:ext cx="661822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61822">
                    <a:moveTo>
                      <a:pt x="0" y="3298190"/>
                    </a:moveTo>
                    <a:lnTo>
                      <a:pt x="0" y="52945"/>
                    </a:lnTo>
                    <a:cubicBezTo>
                      <a:pt x="0" y="23705"/>
                      <a:pt x="23704" y="0"/>
                      <a:pt x="52946" y="0"/>
                    </a:cubicBezTo>
                    <a:lnTo>
                      <a:pt x="608876" y="0"/>
                    </a:lnTo>
                    <a:cubicBezTo>
                      <a:pt x="622918" y="0"/>
                      <a:pt x="636385" y="5578"/>
                      <a:pt x="646314" y="15507"/>
                    </a:cubicBezTo>
                    <a:cubicBezTo>
                      <a:pt x="656243" y="25436"/>
                      <a:pt x="661822" y="38904"/>
                      <a:pt x="661822" y="52945"/>
                    </a:cubicBezTo>
                    <a:lnTo>
                      <a:pt x="661822" y="329819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5172509" y="6167967"/>
                <a:ext cx="661822" cy="4119033"/>
              </a:xfrm>
              <a:custGeom>
                <a:avLst/>
                <a:gdLst/>
                <a:ahLst/>
                <a:cxnLst/>
                <a:rect r="r" b="b" t="t" l="l"/>
                <a:pathLst>
                  <a:path h="4119033" w="661822">
                    <a:moveTo>
                      <a:pt x="0" y="4119033"/>
                    </a:moveTo>
                    <a:lnTo>
                      <a:pt x="0" y="52946"/>
                    </a:lnTo>
                    <a:cubicBezTo>
                      <a:pt x="0" y="38903"/>
                      <a:pt x="5578" y="25436"/>
                      <a:pt x="15508" y="15507"/>
                    </a:cubicBezTo>
                    <a:cubicBezTo>
                      <a:pt x="25437" y="5577"/>
                      <a:pt x="38904" y="0"/>
                      <a:pt x="52946" y="0"/>
                    </a:cubicBezTo>
                    <a:lnTo>
                      <a:pt x="608877" y="0"/>
                    </a:lnTo>
                    <a:cubicBezTo>
                      <a:pt x="622919" y="0"/>
                      <a:pt x="636386" y="5578"/>
                      <a:pt x="646315" y="15507"/>
                    </a:cubicBezTo>
                    <a:cubicBezTo>
                      <a:pt x="656245" y="25436"/>
                      <a:pt x="661822" y="38903"/>
                      <a:pt x="661822" y="52946"/>
                    </a:cubicBezTo>
                    <a:lnTo>
                      <a:pt x="661822" y="411903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7415154" y="4521341"/>
                <a:ext cx="661822" cy="5765659"/>
              </a:xfrm>
              <a:custGeom>
                <a:avLst/>
                <a:gdLst/>
                <a:ahLst/>
                <a:cxnLst/>
                <a:rect r="r" b="b" t="t" l="l"/>
                <a:pathLst>
                  <a:path h="5765659" w="661822">
                    <a:moveTo>
                      <a:pt x="0" y="5765659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6" y="0"/>
                      <a:pt x="661821" y="23705"/>
                      <a:pt x="661821" y="52946"/>
                    </a:cubicBezTo>
                    <a:lnTo>
                      <a:pt x="661821" y="576565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9657797" y="2051627"/>
                <a:ext cx="661822" cy="8235373"/>
              </a:xfrm>
              <a:custGeom>
                <a:avLst/>
                <a:gdLst/>
                <a:ahLst/>
                <a:cxnLst/>
                <a:rect r="r" b="b" t="t" l="l"/>
                <a:pathLst>
                  <a:path h="8235373" w="661822">
                    <a:moveTo>
                      <a:pt x="0" y="8235373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823537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374444" y="8216900"/>
                <a:ext cx="661822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61822">
                    <a:moveTo>
                      <a:pt x="0" y="2070100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2070100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617088" y="8637905"/>
                <a:ext cx="661822" cy="1649095"/>
              </a:xfrm>
              <a:custGeom>
                <a:avLst/>
                <a:gdLst/>
                <a:ahLst/>
                <a:cxnLst/>
                <a:rect r="r" b="b" t="t" l="l"/>
                <a:pathLst>
                  <a:path h="1649095" w="661822">
                    <a:moveTo>
                      <a:pt x="0" y="1649095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1649095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5859731" y="8227483"/>
                <a:ext cx="661822" cy="2059517"/>
              </a:xfrm>
              <a:custGeom>
                <a:avLst/>
                <a:gdLst/>
                <a:ahLst/>
                <a:cxnLst/>
                <a:rect r="r" b="b" t="t" l="l"/>
                <a:pathLst>
                  <a:path h="2059517" w="661822">
                    <a:moveTo>
                      <a:pt x="0" y="2059517"/>
                    </a:moveTo>
                    <a:lnTo>
                      <a:pt x="0" y="52946"/>
                    </a:lnTo>
                    <a:cubicBezTo>
                      <a:pt x="0" y="38904"/>
                      <a:pt x="5578" y="25437"/>
                      <a:pt x="15508" y="15508"/>
                    </a:cubicBezTo>
                    <a:cubicBezTo>
                      <a:pt x="25437" y="5578"/>
                      <a:pt x="38904" y="0"/>
                      <a:pt x="52946" y="0"/>
                    </a:cubicBezTo>
                    <a:lnTo>
                      <a:pt x="608876" y="0"/>
                    </a:lnTo>
                    <a:cubicBezTo>
                      <a:pt x="622919" y="0"/>
                      <a:pt x="636386" y="5578"/>
                      <a:pt x="646315" y="15508"/>
                    </a:cubicBezTo>
                    <a:cubicBezTo>
                      <a:pt x="656244" y="25437"/>
                      <a:pt x="661822" y="38904"/>
                      <a:pt x="661822" y="52946"/>
                    </a:cubicBezTo>
                    <a:lnTo>
                      <a:pt x="661822" y="2059517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8102375" y="6992338"/>
                <a:ext cx="661822" cy="3294662"/>
              </a:xfrm>
              <a:custGeom>
                <a:avLst/>
                <a:gdLst/>
                <a:ahLst/>
                <a:cxnLst/>
                <a:rect r="r" b="b" t="t" l="l"/>
                <a:pathLst>
                  <a:path h="3294662" w="661822">
                    <a:moveTo>
                      <a:pt x="0" y="3294662"/>
                    </a:moveTo>
                    <a:lnTo>
                      <a:pt x="0" y="52946"/>
                    </a:lnTo>
                    <a:cubicBezTo>
                      <a:pt x="0" y="38903"/>
                      <a:pt x="5578" y="25437"/>
                      <a:pt x="15507" y="15507"/>
                    </a:cubicBezTo>
                    <a:cubicBezTo>
                      <a:pt x="25437" y="5577"/>
                      <a:pt x="38903" y="0"/>
                      <a:pt x="52946" y="0"/>
                    </a:cubicBezTo>
                    <a:lnTo>
                      <a:pt x="608876" y="0"/>
                    </a:lnTo>
                    <a:cubicBezTo>
                      <a:pt x="622919" y="0"/>
                      <a:pt x="636385" y="5577"/>
                      <a:pt x="646315" y="15507"/>
                    </a:cubicBezTo>
                    <a:cubicBezTo>
                      <a:pt x="656245" y="25437"/>
                      <a:pt x="661823" y="38903"/>
                      <a:pt x="661823" y="52946"/>
                    </a:cubicBezTo>
                    <a:lnTo>
                      <a:pt x="661823" y="3294662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0345019" y="6992851"/>
                <a:ext cx="661822" cy="3294149"/>
              </a:xfrm>
              <a:custGeom>
                <a:avLst/>
                <a:gdLst/>
                <a:ahLst/>
                <a:cxnLst/>
                <a:rect r="r" b="b" t="t" l="l"/>
                <a:pathLst>
                  <a:path h="3294149" w="661822">
                    <a:moveTo>
                      <a:pt x="0" y="3294149"/>
                    </a:moveTo>
                    <a:lnTo>
                      <a:pt x="0" y="52945"/>
                    </a:lnTo>
                    <a:cubicBezTo>
                      <a:pt x="0" y="38903"/>
                      <a:pt x="5578" y="25436"/>
                      <a:pt x="15508" y="15506"/>
                    </a:cubicBezTo>
                    <a:cubicBezTo>
                      <a:pt x="25437" y="5578"/>
                      <a:pt x="38904" y="0"/>
                      <a:pt x="52946" y="0"/>
                    </a:cubicBezTo>
                    <a:lnTo>
                      <a:pt x="608877" y="0"/>
                    </a:lnTo>
                    <a:cubicBezTo>
                      <a:pt x="638118" y="0"/>
                      <a:pt x="661822" y="23704"/>
                      <a:pt x="661822" y="52945"/>
                    </a:cubicBezTo>
                    <a:lnTo>
                      <a:pt x="661822" y="3294149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1028700" y="7970666"/>
            <a:ext cx="831204" cy="831204"/>
            <a:chOff x="0" y="0"/>
            <a:chExt cx="1913890" cy="1913890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752" y="8062919"/>
            <a:ext cx="447100" cy="646699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1028700" y="6542514"/>
            <a:ext cx="831204" cy="831204"/>
            <a:chOff x="0" y="0"/>
            <a:chExt cx="1913890" cy="1913890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7166" y="6709863"/>
            <a:ext cx="514272" cy="496506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 rot="0">
            <a:off x="1028700" y="5090642"/>
            <a:ext cx="831204" cy="831204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028700" y="3461510"/>
            <a:ext cx="831204" cy="831204"/>
            <a:chOff x="0" y="0"/>
            <a:chExt cx="1913890" cy="1913890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752" y="3572018"/>
            <a:ext cx="447100" cy="610187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752" y="5201151"/>
            <a:ext cx="447100" cy="610187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0"/>
          <a:srcRect l="0" t="0" r="29485" b="0"/>
          <a:stretch>
            <a:fillRect/>
          </a:stretch>
        </p:blipFill>
        <p:spPr>
          <a:xfrm flipH="false" flipV="false" rot="0">
            <a:off x="8478027" y="2678848"/>
            <a:ext cx="9488696" cy="6360022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1028700" y="904875"/>
            <a:ext cx="13357508" cy="110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50"/>
              </a:lnSpc>
              <a:spcBef>
                <a:spcPct val="0"/>
              </a:spcBef>
            </a:pPr>
            <a:r>
              <a:rPr lang="en-US" sz="6464">
                <a:solidFill>
                  <a:srgbClr val="FCBF01"/>
                </a:solidFill>
                <a:latin typeface="Open Sauce SemiBold"/>
              </a:rPr>
              <a:t>Project Planning &amp; Scheduling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74690" y="3754293"/>
            <a:ext cx="5747431" cy="62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6"/>
              </a:lnSpc>
            </a:pPr>
            <a:r>
              <a:rPr lang="en-US" sz="1797">
                <a:solidFill>
                  <a:srgbClr val="FAFAFA"/>
                </a:solidFill>
                <a:latin typeface="DM Sans"/>
              </a:rPr>
              <a:t>Scheduled weekly meetings -  3 times a week</a:t>
            </a:r>
          </a:p>
          <a:p>
            <a:pPr>
              <a:lnSpc>
                <a:spcPts val="2516"/>
              </a:lnSpc>
              <a:spcBef>
                <a:spcPct val="0"/>
              </a:spcBef>
            </a:pPr>
            <a:r>
              <a:rPr lang="en-US" sz="1797">
                <a:solidFill>
                  <a:srgbClr val="FAFAFA"/>
                </a:solidFill>
                <a:latin typeface="DM Sans"/>
              </a:rPr>
              <a:t>Each meeting will be about 5+ hrs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74690" y="5374864"/>
            <a:ext cx="5747431" cy="30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6"/>
              </a:lnSpc>
              <a:spcBef>
                <a:spcPct val="0"/>
              </a:spcBef>
            </a:pPr>
            <a:r>
              <a:rPr lang="en-US" sz="1797">
                <a:solidFill>
                  <a:srgbClr val="FAFAFA"/>
                </a:solidFill>
                <a:latin typeface="DM Sans"/>
              </a:rPr>
              <a:t>31 hrs/week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74690" y="6826736"/>
            <a:ext cx="5747431" cy="30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6"/>
              </a:lnSpc>
              <a:spcBef>
                <a:spcPct val="0"/>
              </a:spcBef>
            </a:pPr>
            <a:r>
              <a:rPr lang="en-US" sz="1797">
                <a:solidFill>
                  <a:srgbClr val="FAFAFA"/>
                </a:solidFill>
                <a:latin typeface="DM Sans"/>
              </a:rPr>
              <a:t>15+ hrs/week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474690" y="8276865"/>
            <a:ext cx="5747431" cy="30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6"/>
              </a:lnSpc>
              <a:spcBef>
                <a:spcPct val="0"/>
              </a:spcBef>
            </a:pPr>
            <a:r>
              <a:rPr lang="en-US" sz="1797">
                <a:solidFill>
                  <a:srgbClr val="FAFAFA"/>
                </a:solidFill>
                <a:latin typeface="DM Sans"/>
              </a:rPr>
              <a:t>4.5 hrs+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474690" y="3226425"/>
            <a:ext cx="6224151" cy="43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FCBF01"/>
                </a:solidFill>
                <a:latin typeface="DM Sans"/>
              </a:rPr>
              <a:t>Meeting Structure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474690" y="4846996"/>
            <a:ext cx="6224151" cy="43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FCBF01"/>
                </a:solidFill>
                <a:latin typeface="DM Sans Bold"/>
              </a:rPr>
              <a:t>Weekly Hour Quota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74690" y="7748996"/>
            <a:ext cx="6224151" cy="43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FCBF01"/>
                </a:solidFill>
                <a:latin typeface="DM Sans Bold"/>
              </a:rPr>
              <a:t>Daily Expectations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8700" y="2070643"/>
            <a:ext cx="6375103" cy="62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6"/>
              </a:lnSpc>
              <a:spcBef>
                <a:spcPct val="0"/>
              </a:spcBef>
            </a:pPr>
            <a:r>
              <a:rPr lang="en-US" sz="1797">
                <a:solidFill>
                  <a:srgbClr val="FDFDFD"/>
                </a:solidFill>
                <a:latin typeface="DM Sans"/>
              </a:rPr>
              <a:t>These number are all estimations. We may work more or less than what is prescribed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474690" y="6369873"/>
            <a:ext cx="6224151" cy="43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FCBF01"/>
                </a:solidFill>
                <a:latin typeface="DM Sans Bold"/>
              </a:rPr>
              <a:t>Weekly Group Hour Quota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78484" y="-785455"/>
            <a:ext cx="8137971" cy="813797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006253" y="1028700"/>
            <a:ext cx="8263058" cy="3811569"/>
            <a:chOff x="0" y="0"/>
            <a:chExt cx="3416921" cy="157615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416921" cy="1576151"/>
            </a:xfrm>
            <a:custGeom>
              <a:avLst/>
              <a:gdLst/>
              <a:ahLst/>
              <a:cxnLst/>
              <a:rect r="r" b="b" t="t" l="l"/>
              <a:pathLst>
                <a:path h="1576151" w="3416921">
                  <a:moveTo>
                    <a:pt x="0" y="0"/>
                  </a:moveTo>
                  <a:lnTo>
                    <a:pt x="3416921" y="0"/>
                  </a:lnTo>
                  <a:lnTo>
                    <a:pt x="3416921" y="1576151"/>
                  </a:lnTo>
                  <a:lnTo>
                    <a:pt x="0" y="1576151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06253" y="5446731"/>
            <a:ext cx="8263058" cy="3811569"/>
            <a:chOff x="0" y="0"/>
            <a:chExt cx="3416921" cy="157615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416921" cy="1576151"/>
            </a:xfrm>
            <a:custGeom>
              <a:avLst/>
              <a:gdLst/>
              <a:ahLst/>
              <a:cxnLst/>
              <a:rect r="r" b="b" t="t" l="l"/>
              <a:pathLst>
                <a:path h="1576151" w="3416921">
                  <a:moveTo>
                    <a:pt x="0" y="0"/>
                  </a:moveTo>
                  <a:lnTo>
                    <a:pt x="3416921" y="0"/>
                  </a:lnTo>
                  <a:lnTo>
                    <a:pt x="3416921" y="1576151"/>
                  </a:lnTo>
                  <a:lnTo>
                    <a:pt x="0" y="1576151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416025" cy="378489"/>
            <a:chOff x="0" y="0"/>
            <a:chExt cx="570168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68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556103" y="1360189"/>
            <a:ext cx="3685192" cy="55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9"/>
              </a:lnSpc>
            </a:pPr>
            <a:r>
              <a:rPr lang="en-US" sz="3499" spc="195">
                <a:solidFill>
                  <a:srgbClr val="FFFFFF"/>
                </a:solidFill>
                <a:latin typeface="Open Sauce SemiBold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56103" y="5778220"/>
            <a:ext cx="3685192" cy="55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9"/>
              </a:lnSpc>
            </a:pPr>
            <a:r>
              <a:rPr lang="en-US" sz="3499" spc="195">
                <a:solidFill>
                  <a:srgbClr val="FFFFFF"/>
                </a:solidFill>
                <a:latin typeface="Open Sauce SemiBold"/>
              </a:rPr>
              <a:t>Personal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5739" y="2553669"/>
            <a:ext cx="7491113" cy="140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Feel good study  application </a:t>
            </a:r>
          </a:p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Easy To Use Options</a:t>
            </a:r>
          </a:p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Readable UI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96372"/>
            <a:ext cx="5829160" cy="179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2"/>
              </a:lnSpc>
            </a:pPr>
            <a:r>
              <a:rPr lang="en-US" sz="6962">
                <a:solidFill>
                  <a:srgbClr val="FCBF01"/>
                </a:solidFill>
                <a:latin typeface="League Spartan Bold"/>
              </a:rPr>
              <a:t>IDEAL</a:t>
            </a:r>
          </a:p>
          <a:p>
            <a:pPr>
              <a:lnSpc>
                <a:spcPts val="6962"/>
              </a:lnSpc>
            </a:pPr>
            <a:r>
              <a:rPr lang="en-US" sz="6962">
                <a:solidFill>
                  <a:srgbClr val="FCBF01"/>
                </a:solidFill>
                <a:latin typeface="League Spartan"/>
              </a:rPr>
              <a:t>OUTCOME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5739" y="6518576"/>
            <a:ext cx="6932733" cy="13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57" indent="-282829" lvl="1">
              <a:lnSpc>
                <a:spcPts val="3667"/>
              </a:lnSpc>
              <a:buFont typeface="Arial"/>
              <a:buChar char="•"/>
            </a:pPr>
            <a:r>
              <a:rPr lang="en-US" sz="2619">
                <a:solidFill>
                  <a:srgbClr val="FAFAFA"/>
                </a:solidFill>
                <a:latin typeface="Montserrat Bold"/>
              </a:rPr>
              <a:t>Developing Skillset - sculpting, Asset optimisation etc.</a:t>
            </a:r>
          </a:p>
          <a:p>
            <a:pPr algn="just" marL="565657" indent="-282829" lvl="1">
              <a:lnSpc>
                <a:spcPts val="3667"/>
              </a:lnSpc>
              <a:buFont typeface="Arial"/>
              <a:buChar char="•"/>
            </a:pPr>
            <a:r>
              <a:rPr lang="en-US" sz="2619">
                <a:solidFill>
                  <a:srgbClr val="FAFAFA"/>
                </a:solidFill>
                <a:latin typeface="Montserrat Bold"/>
              </a:rPr>
              <a:t>Industry preparing portfolio project.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40493" y="3233409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>
                <a:solidFill>
                  <a:srgbClr val="FFFFFF"/>
                </a:solidFill>
                <a:latin typeface="Open Sauce SemiBold Bold"/>
              </a:rPr>
              <a:t>THANKS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7315200"/>
            <a:ext cx="1286735" cy="3216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84111" y="4933026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F9C041"/>
                </a:solidFill>
                <a:latin typeface="Open Sauce SemiBold Bold"/>
              </a:rPr>
              <a:t>FOR LISTENING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181585" y="9078912"/>
            <a:ext cx="407771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FAFAFA"/>
                </a:solidFill>
                <a:latin typeface="Montserrat"/>
              </a:rPr>
              <a:t>www.reallygreatsite.com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493" y="2410444"/>
            <a:ext cx="11607015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spc="328">
                <a:solidFill>
                  <a:srgbClr val="FFFFFF"/>
                </a:solidFill>
                <a:latin typeface="Open Sauce SemiBold Bold"/>
              </a:rPr>
              <a:t>REFERENCES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7315200"/>
            <a:ext cx="1286735" cy="3216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73670" y="3778698"/>
            <a:ext cx="13002010" cy="267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3"/>
              </a:lnSpc>
            </a:pP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https://www.instagram.com/polygonrunway/</a:t>
            </a: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https://store.steampowered.com/app/1369320/Virtual_Cottage/</a:t>
            </a: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https://www.artstation.com/artwork/D5NNlO</a:t>
            </a:r>
          </a:p>
          <a:p>
            <a:pPr>
              <a:lnSpc>
                <a:spcPts val="425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7671525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666503" y="5210175"/>
            <a:ext cx="10954993" cy="12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OUR IDEA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43439" y="3048143"/>
            <a:ext cx="6201123" cy="118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232">
                <a:solidFill>
                  <a:srgbClr val="FDFDFD"/>
                </a:solidFill>
                <a:latin typeface="Open Sans"/>
              </a:rPr>
              <a:t>CRIT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15781" y="7579859"/>
            <a:ext cx="4656437" cy="43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1781150" y="7671525"/>
            <a:ext cx="294966" cy="294966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622947" y="4030715"/>
            <a:ext cx="4433019" cy="0"/>
          </a:xfrm>
          <a:prstGeom prst="line">
            <a:avLst/>
          </a:prstGeom>
          <a:ln cap="rnd" w="19050">
            <a:solidFill>
              <a:srgbClr val="F9C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2622947" y="731529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235018" y="412263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235018" y="7407211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3373148">
            <a:off x="-1196921" y="-580211"/>
            <a:ext cx="4305786" cy="2744129"/>
            <a:chOff x="0" y="0"/>
            <a:chExt cx="2354580" cy="15006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8" id="8"/>
          <p:cNvGrpSpPr/>
          <p:nvPr/>
        </p:nvGrpSpPr>
        <p:grpSpPr>
          <a:xfrm rot="3292812">
            <a:off x="15373446" y="-486273"/>
            <a:ext cx="4305786" cy="2744129"/>
            <a:chOff x="0" y="0"/>
            <a:chExt cx="2354580" cy="150060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21648" y="895350"/>
            <a:ext cx="10663754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3229866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2947" y="3388459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Customization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651444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2947" y="667303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Self-study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0295" y="332178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5018" y="348037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 Bold"/>
              </a:rPr>
              <a:t>Music Player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0295" y="6606362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5018" y="6764955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Watch your character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2947" y="4276725"/>
            <a:ext cx="5614707" cy="109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Customise :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Indoor/Outdoor environments 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Characters(hair, eye colour etc.)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5018" y="4324427"/>
            <a:ext cx="5614707" cy="109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Log-in to your Spotify/Youtube music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Control the music player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Enjoy Lofi Music as you study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22947" y="7561303"/>
            <a:ext cx="5614707" cy="184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Set a timer, mood and study away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Complete a to-do list, keep yourself on schedule!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Get motivational quotes!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Set a reminder for small breaks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5018" y="7609005"/>
            <a:ext cx="5614707" cy="221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Your character sits on the chair when you're studying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The character jumps up and down when exercising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The player Idles when they have nothing to 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269259"/>
            <a:ext cx="1286735" cy="3216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42121">
            <a:off x="8470669" y="-1928592"/>
            <a:ext cx="4190985" cy="39657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985976" y="1028700"/>
            <a:ext cx="17526000" cy="175260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85976" y="2018049"/>
            <a:ext cx="8302024" cy="83020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019793"/>
            <a:ext cx="6411721" cy="164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69"/>
              </a:lnSpc>
            </a:pPr>
            <a:r>
              <a:rPr lang="en-US" sz="9621">
                <a:solidFill>
                  <a:srgbClr val="FFFFFF"/>
                </a:solidFill>
                <a:latin typeface="Open Sauce SemiBold"/>
              </a:rPr>
              <a:t>But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3140278"/>
            <a:ext cx="9537462" cy="182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4"/>
              </a:lnSpc>
            </a:pPr>
            <a:r>
              <a:rPr lang="en-US" sz="10682">
                <a:solidFill>
                  <a:srgbClr val="F1C024"/>
                </a:solidFill>
                <a:latin typeface="Open Sauce SemiBold"/>
              </a:rPr>
              <a:t>Why?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266" y="5803452"/>
            <a:ext cx="8389734" cy="210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6721" indent="-383360" lvl="1">
              <a:lnSpc>
                <a:spcPts val="5682"/>
              </a:lnSpc>
              <a:buFont typeface="Arial"/>
              <a:buChar char="•"/>
            </a:pPr>
            <a:r>
              <a:rPr lang="en-US" sz="3551">
                <a:solidFill>
                  <a:srgbClr val="FDFDFD"/>
                </a:solidFill>
                <a:latin typeface="Montserrat"/>
              </a:rPr>
              <a:t>Challenge Ourselves!</a:t>
            </a:r>
          </a:p>
          <a:p>
            <a:pPr marL="766721" indent="-383360" lvl="1">
              <a:lnSpc>
                <a:spcPts val="5682"/>
              </a:lnSpc>
              <a:buFont typeface="Arial"/>
              <a:buChar char="•"/>
            </a:pPr>
            <a:r>
              <a:rPr lang="en-US" sz="3551">
                <a:solidFill>
                  <a:srgbClr val="FDFDFD"/>
                </a:solidFill>
                <a:latin typeface="Montserrat"/>
              </a:rPr>
              <a:t>To be Industry Prepared</a:t>
            </a:r>
          </a:p>
          <a:p>
            <a:pPr marL="766721" indent="-383360" lvl="1">
              <a:lnSpc>
                <a:spcPts val="5682"/>
              </a:lnSpc>
              <a:buFont typeface="Arial"/>
              <a:buChar char="•"/>
            </a:pPr>
            <a:r>
              <a:rPr lang="en-US" sz="3551">
                <a:solidFill>
                  <a:srgbClr val="FDFDFD"/>
                </a:solidFill>
                <a:latin typeface="Montserrat"/>
              </a:rPr>
              <a:t>All Or Nothing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9228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19116" y="4001714"/>
            <a:ext cx="4819843" cy="725843"/>
            <a:chOff x="0" y="0"/>
            <a:chExt cx="4385283" cy="660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385283" cy="660400"/>
            </a:xfrm>
            <a:custGeom>
              <a:avLst/>
              <a:gdLst/>
              <a:ahLst/>
              <a:cxnLst/>
              <a:rect r="r" b="b" t="t" l="l"/>
              <a:pathLst>
                <a:path h="660400" w="4385283">
                  <a:moveTo>
                    <a:pt x="426082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0823" y="0"/>
                  </a:lnTo>
                  <a:cubicBezTo>
                    <a:pt x="4329403" y="0"/>
                    <a:pt x="4385283" y="55880"/>
                    <a:pt x="4385283" y="124460"/>
                  </a:cubicBezTo>
                  <a:lnTo>
                    <a:pt x="4385283" y="535940"/>
                  </a:lnTo>
                  <a:cubicBezTo>
                    <a:pt x="4385283" y="604520"/>
                    <a:pt x="4329403" y="660400"/>
                    <a:pt x="4260823" y="66040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048936" y="1611887"/>
            <a:ext cx="6980583" cy="7344788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8593" r="-28593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r="0" t="-286" b="-28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8512" y="2727738"/>
            <a:ext cx="8525447" cy="1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3"/>
              </a:lnSpc>
            </a:pPr>
            <a:r>
              <a:rPr lang="en-US" sz="10883">
                <a:solidFill>
                  <a:srgbClr val="FCBF01"/>
                </a:solidFill>
                <a:latin typeface="League Spartan Bold"/>
              </a:rPr>
              <a:t>NHLANHLA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78602"/>
            <a:ext cx="5669840" cy="190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Designing Base Model For Character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Design Systems in Unity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Audio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8539" y="4128774"/>
            <a:ext cx="4359521" cy="45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Arimo Bold"/>
              </a:rPr>
              <a:t>LEAD CHARACTER MODEL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286735" cy="3216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7830196" y="3982374"/>
            <a:ext cx="2437479" cy="232225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7581965"/>
            <a:ext cx="5669840" cy="23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9C041"/>
                </a:solidFill>
                <a:latin typeface="Montserrat Bold"/>
              </a:rPr>
              <a:t>Career Aspirations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Indie Studio Head/CEO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Lead Programmer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Character Designer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58481" y="1471106"/>
            <a:ext cx="6980583" cy="7344788"/>
            <a:chOff x="0" y="0"/>
            <a:chExt cx="5842000" cy="6146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8913" r="-28913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r="0" t="-286" b="-28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60760" y="4016019"/>
            <a:ext cx="4331186" cy="615427"/>
            <a:chOff x="0" y="0"/>
            <a:chExt cx="4647694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647694" cy="660400"/>
            </a:xfrm>
            <a:custGeom>
              <a:avLst/>
              <a:gdLst/>
              <a:ahLst/>
              <a:cxnLst/>
              <a:rect r="r" b="b" t="t" l="l"/>
              <a:pathLst>
                <a:path h="660400" w="4647694">
                  <a:moveTo>
                    <a:pt x="452323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3234" y="0"/>
                  </a:lnTo>
                  <a:cubicBezTo>
                    <a:pt x="4591814" y="0"/>
                    <a:pt x="4647694" y="55880"/>
                    <a:pt x="4647694" y="124460"/>
                  </a:cubicBezTo>
                  <a:lnTo>
                    <a:pt x="4647694" y="535940"/>
                  </a:lnTo>
                  <a:cubicBezTo>
                    <a:pt x="4647694" y="604520"/>
                    <a:pt x="4591814" y="660400"/>
                    <a:pt x="4523234" y="66040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60760" y="1471106"/>
            <a:ext cx="1286735" cy="321684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664815" y="7618296"/>
            <a:ext cx="4179570" cy="4179570"/>
            <a:chOff x="0" y="0"/>
            <a:chExt cx="2787650" cy="278765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560760" y="2567998"/>
            <a:ext cx="6698540" cy="1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3"/>
              </a:lnSpc>
            </a:pPr>
            <a:r>
              <a:rPr lang="en-US" sz="10883">
                <a:solidFill>
                  <a:srgbClr val="FCBF01"/>
                </a:solidFill>
                <a:latin typeface="League Spartan Bold"/>
              </a:rPr>
              <a:t>LUYOLO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60760" y="4880847"/>
            <a:ext cx="5669840" cy="190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Art Direction.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Creating 3D assets final iteration .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Importing visual assets to game engine.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6804" y="4123134"/>
            <a:ext cx="3891671" cy="3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>
                <a:solidFill>
                  <a:srgbClr val="000000"/>
                </a:solidFill>
                <a:latin typeface="Arimo Bold"/>
              </a:rPr>
              <a:t>LEAD ASSET DEVELOPER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46804" y="7159228"/>
            <a:ext cx="5669840" cy="23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9C041"/>
                </a:solidFill>
                <a:latin typeface="Montserrat Bold"/>
              </a:rPr>
              <a:t>Career Aspirations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3D artist - modelling , animator.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3D Printing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  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223604" y="2798060"/>
            <a:ext cx="9748071" cy="5995707"/>
            <a:chOff x="0" y="0"/>
            <a:chExt cx="12997428" cy="799427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5"/>
            <a:srcRect l="4273" t="0" r="4273" b="0"/>
            <a:stretch>
              <a:fillRect/>
            </a:stretch>
          </p:blipFill>
          <p:spPr>
            <a:xfrm>
              <a:off x="0" y="0"/>
              <a:ext cx="12997428" cy="7994275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Inspirations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Virtual Cottage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58142"/>
            <a:ext cx="4844000" cy="467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A small application that brings you comfort and productivity!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The game allows players to study and set timers and to do lists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It allows for customising the weather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We were especially fond of the simplistic UI the game used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532759" y="2811303"/>
            <a:ext cx="9726541" cy="5982464"/>
            <a:chOff x="0" y="0"/>
            <a:chExt cx="12968721" cy="797661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817" r="0" b="817"/>
            <a:stretch>
              <a:fillRect/>
            </a:stretch>
          </p:blipFill>
          <p:spPr>
            <a:xfrm>
              <a:off x="0" y="0"/>
              <a:ext cx="12968721" cy="7976619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8225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Inspirations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Isometric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1335"/>
            <a:ext cx="6068139" cy="317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FECE7"/>
                </a:solidFill>
                <a:latin typeface="DM Sans"/>
              </a:rPr>
              <a:t>Isometric art style.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FECE7"/>
                </a:solidFill>
                <a:latin typeface="DM Sans"/>
              </a:rPr>
              <a:t>Helps scene management and framing - object placement, lighting , etc.</a:t>
            </a:r>
            <a:r>
              <a:rPr lang="en-US" sz="2200">
                <a:solidFill>
                  <a:srgbClr val="EFECE7"/>
                </a:solidFill>
                <a:latin typeface="DM Sans"/>
              </a:rPr>
              <a:t> </a:t>
            </a:r>
          </a:p>
          <a:p>
            <a:pPr algn="just">
              <a:lnSpc>
                <a:spcPts val="3080"/>
              </a:lnSpc>
            </a:pP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FECE7"/>
                </a:solidFill>
                <a:latin typeface="DM Sans"/>
              </a:rPr>
              <a:t>Manage art style, not resource intensive. 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EFECE7"/>
                </a:solidFill>
                <a:latin typeface="DM Sans"/>
              </a:rPr>
              <a:t>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949073" y="3037682"/>
            <a:ext cx="10310227" cy="58088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38225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Inspirations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UX and 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61335"/>
            <a:ext cx="4844000" cy="278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FECE7"/>
                </a:solidFill>
                <a:latin typeface="DM Sans"/>
              </a:rPr>
              <a:t>Although this is far colourful, we like how compact it is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FECE7"/>
                </a:solidFill>
                <a:latin typeface="DM Sans"/>
              </a:rPr>
              <a:t>It doesn't take away from the main image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EFECE7"/>
                </a:solidFill>
                <a:latin typeface="DM Sans"/>
              </a:rPr>
              <a:t>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DAFId5dv_Dc</dc:identifier>
  <dcterms:modified xsi:type="dcterms:W3CDTF">2011-08-01T06:04:30Z</dcterms:modified>
  <cp:revision>1</cp:revision>
  <dc:title>Crit 1</dc:title>
</cp:coreProperties>
</file>